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2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6400D-EFE4-4AB8-A348-32EDCC4C833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A5A758C-3A9B-49BF-B1F5-C1490D6A2AF1}">
      <dgm:prSet/>
      <dgm:spPr/>
      <dgm:t>
        <a:bodyPr/>
        <a:lstStyle/>
        <a:p>
          <a:r>
            <a:rPr lang="it-IT"/>
            <a:t>Dati su primeri opisa deteta po medicinskom i socijalnom modelu.</a:t>
          </a:r>
          <a:endParaRPr lang="en-US"/>
        </a:p>
      </dgm:t>
    </dgm:pt>
    <dgm:pt modelId="{177CB22F-EFB9-4D8D-BF64-0DC72ED6A124}" type="parTrans" cxnId="{0001AFDD-B7C5-41B5-B526-37294313A33D}">
      <dgm:prSet/>
      <dgm:spPr/>
      <dgm:t>
        <a:bodyPr/>
        <a:lstStyle/>
        <a:p>
          <a:endParaRPr lang="en-US"/>
        </a:p>
      </dgm:t>
    </dgm:pt>
    <dgm:pt modelId="{25ED0190-C28C-49E6-BD54-003704CC9A40}" type="sibTrans" cxnId="{0001AFDD-B7C5-41B5-B526-37294313A33D}">
      <dgm:prSet/>
      <dgm:spPr/>
      <dgm:t>
        <a:bodyPr/>
        <a:lstStyle/>
        <a:p>
          <a:endParaRPr lang="en-US"/>
        </a:p>
      </dgm:t>
    </dgm:pt>
    <dgm:pt modelId="{D2997C09-3142-49FC-BF07-4B22441D1214}">
      <dgm:prSet/>
      <dgm:spPr/>
      <dgm:t>
        <a:bodyPr/>
        <a:lstStyle/>
        <a:p>
          <a:r>
            <a:rPr lang="sr-Latn-RS"/>
            <a:t>Šta možete uočiti iz dva opisa?</a:t>
          </a:r>
          <a:endParaRPr lang="en-US"/>
        </a:p>
      </dgm:t>
    </dgm:pt>
    <dgm:pt modelId="{A9A6B8F8-65C0-4E1E-A973-1DCCBF63717B}" type="parTrans" cxnId="{6E22AD1C-1C16-48BB-AE18-3C738ED0E7BC}">
      <dgm:prSet/>
      <dgm:spPr/>
      <dgm:t>
        <a:bodyPr/>
        <a:lstStyle/>
        <a:p>
          <a:endParaRPr lang="en-US"/>
        </a:p>
      </dgm:t>
    </dgm:pt>
    <dgm:pt modelId="{7C5F71D3-18A7-4492-A1F6-C7FEC6923323}" type="sibTrans" cxnId="{6E22AD1C-1C16-48BB-AE18-3C738ED0E7BC}">
      <dgm:prSet/>
      <dgm:spPr/>
      <dgm:t>
        <a:bodyPr/>
        <a:lstStyle/>
        <a:p>
          <a:endParaRPr lang="en-US"/>
        </a:p>
      </dgm:t>
    </dgm:pt>
    <dgm:pt modelId="{E1AB1503-937D-4F12-A3C2-6E8FBDB37D43}">
      <dgm:prSet/>
      <dgm:spPr/>
      <dgm:t>
        <a:bodyPr/>
        <a:lstStyle/>
        <a:p>
          <a:r>
            <a:rPr lang="sr-Latn-RS"/>
            <a:t>Kakav je jezik korišćen?</a:t>
          </a:r>
          <a:endParaRPr lang="en-US"/>
        </a:p>
      </dgm:t>
    </dgm:pt>
    <dgm:pt modelId="{8EB340E2-F9AC-4676-B19D-54683F53BD2A}" type="parTrans" cxnId="{8DDEACEE-2A5C-4DCB-9C32-3128E6EF7071}">
      <dgm:prSet/>
      <dgm:spPr/>
      <dgm:t>
        <a:bodyPr/>
        <a:lstStyle/>
        <a:p>
          <a:endParaRPr lang="en-US"/>
        </a:p>
      </dgm:t>
    </dgm:pt>
    <dgm:pt modelId="{6C039422-D0BD-4229-A1BC-D1D0B3128F2D}" type="sibTrans" cxnId="{8DDEACEE-2A5C-4DCB-9C32-3128E6EF7071}">
      <dgm:prSet/>
      <dgm:spPr/>
      <dgm:t>
        <a:bodyPr/>
        <a:lstStyle/>
        <a:p>
          <a:endParaRPr lang="en-US"/>
        </a:p>
      </dgm:t>
    </dgm:pt>
    <dgm:pt modelId="{F2F01965-BCCB-45F2-AF9B-3B1C1DEC5B82}">
      <dgm:prSet/>
      <dgm:spPr/>
      <dgm:t>
        <a:bodyPr/>
        <a:lstStyle/>
        <a:p>
          <a:r>
            <a:rPr lang="sr-Latn-RS"/>
            <a:t>Šta se saznali o detetu?</a:t>
          </a:r>
          <a:endParaRPr lang="en-US"/>
        </a:p>
      </dgm:t>
    </dgm:pt>
    <dgm:pt modelId="{609308E3-8C2D-4A50-BDDB-2F60A851FD0B}" type="parTrans" cxnId="{58335EC3-B574-49B1-B160-6027C37C9500}">
      <dgm:prSet/>
      <dgm:spPr/>
      <dgm:t>
        <a:bodyPr/>
        <a:lstStyle/>
        <a:p>
          <a:endParaRPr lang="en-US"/>
        </a:p>
      </dgm:t>
    </dgm:pt>
    <dgm:pt modelId="{6951690D-891A-4FC3-9086-5B4C7324DEE9}" type="sibTrans" cxnId="{58335EC3-B574-49B1-B160-6027C37C9500}">
      <dgm:prSet/>
      <dgm:spPr/>
      <dgm:t>
        <a:bodyPr/>
        <a:lstStyle/>
        <a:p>
          <a:endParaRPr lang="en-US"/>
        </a:p>
      </dgm:t>
    </dgm:pt>
    <dgm:pt modelId="{1E9EBBBA-E5E5-45B7-950B-1F87E8E6BCC3}">
      <dgm:prSet/>
      <dgm:spPr/>
      <dgm:t>
        <a:bodyPr/>
        <a:lstStyle/>
        <a:p>
          <a:r>
            <a:rPr lang="sr-Latn-RS"/>
            <a:t>Koji je vama kao vaspitačima informativniji? I zašto?</a:t>
          </a:r>
          <a:endParaRPr lang="en-US"/>
        </a:p>
      </dgm:t>
    </dgm:pt>
    <dgm:pt modelId="{793D009A-76FB-4F88-9218-138B390CCE3A}" type="parTrans" cxnId="{1D2CD1B1-51BC-430D-B5E5-E912505D17E3}">
      <dgm:prSet/>
      <dgm:spPr/>
      <dgm:t>
        <a:bodyPr/>
        <a:lstStyle/>
        <a:p>
          <a:endParaRPr lang="en-US"/>
        </a:p>
      </dgm:t>
    </dgm:pt>
    <dgm:pt modelId="{E0D60786-20F7-4E8D-B52C-215D005E6656}" type="sibTrans" cxnId="{1D2CD1B1-51BC-430D-B5E5-E912505D17E3}">
      <dgm:prSet/>
      <dgm:spPr/>
      <dgm:t>
        <a:bodyPr/>
        <a:lstStyle/>
        <a:p>
          <a:endParaRPr lang="en-US"/>
        </a:p>
      </dgm:t>
    </dgm:pt>
    <dgm:pt modelId="{39E0F0D0-E64F-485B-8F29-C1EF92523FA5}" type="pres">
      <dgm:prSet presAssocID="{CBD6400D-EFE4-4AB8-A348-32EDCC4C833D}" presName="outerComposite" presStyleCnt="0">
        <dgm:presLayoutVars>
          <dgm:chMax val="5"/>
          <dgm:dir/>
          <dgm:resizeHandles val="exact"/>
        </dgm:presLayoutVars>
      </dgm:prSet>
      <dgm:spPr/>
    </dgm:pt>
    <dgm:pt modelId="{F03B8EAF-B48B-4513-8A3E-5DD5318CCFAA}" type="pres">
      <dgm:prSet presAssocID="{CBD6400D-EFE4-4AB8-A348-32EDCC4C833D}" presName="dummyMaxCanvas" presStyleCnt="0">
        <dgm:presLayoutVars/>
      </dgm:prSet>
      <dgm:spPr/>
    </dgm:pt>
    <dgm:pt modelId="{7BBC8F1B-52A1-404B-81EE-3B68695B89A7}" type="pres">
      <dgm:prSet presAssocID="{CBD6400D-EFE4-4AB8-A348-32EDCC4C833D}" presName="FiveNodes_1" presStyleLbl="node1" presStyleIdx="0" presStyleCnt="5">
        <dgm:presLayoutVars>
          <dgm:bulletEnabled val="1"/>
        </dgm:presLayoutVars>
      </dgm:prSet>
      <dgm:spPr/>
    </dgm:pt>
    <dgm:pt modelId="{0E5558E8-79DB-447B-A503-B5EF4E06FAFD}" type="pres">
      <dgm:prSet presAssocID="{CBD6400D-EFE4-4AB8-A348-32EDCC4C833D}" presName="FiveNodes_2" presStyleLbl="node1" presStyleIdx="1" presStyleCnt="5">
        <dgm:presLayoutVars>
          <dgm:bulletEnabled val="1"/>
        </dgm:presLayoutVars>
      </dgm:prSet>
      <dgm:spPr/>
    </dgm:pt>
    <dgm:pt modelId="{911E3335-6EAD-402B-904E-D6AAB05D8629}" type="pres">
      <dgm:prSet presAssocID="{CBD6400D-EFE4-4AB8-A348-32EDCC4C833D}" presName="FiveNodes_3" presStyleLbl="node1" presStyleIdx="2" presStyleCnt="5">
        <dgm:presLayoutVars>
          <dgm:bulletEnabled val="1"/>
        </dgm:presLayoutVars>
      </dgm:prSet>
      <dgm:spPr/>
    </dgm:pt>
    <dgm:pt modelId="{1D7BA82B-0475-43C6-B5D0-0C43CAB4AA8E}" type="pres">
      <dgm:prSet presAssocID="{CBD6400D-EFE4-4AB8-A348-32EDCC4C833D}" presName="FiveNodes_4" presStyleLbl="node1" presStyleIdx="3" presStyleCnt="5">
        <dgm:presLayoutVars>
          <dgm:bulletEnabled val="1"/>
        </dgm:presLayoutVars>
      </dgm:prSet>
      <dgm:spPr/>
    </dgm:pt>
    <dgm:pt modelId="{884A6667-3040-4845-8C4E-E7DE507C5E2B}" type="pres">
      <dgm:prSet presAssocID="{CBD6400D-EFE4-4AB8-A348-32EDCC4C833D}" presName="FiveNodes_5" presStyleLbl="node1" presStyleIdx="4" presStyleCnt="5">
        <dgm:presLayoutVars>
          <dgm:bulletEnabled val="1"/>
        </dgm:presLayoutVars>
      </dgm:prSet>
      <dgm:spPr/>
    </dgm:pt>
    <dgm:pt modelId="{46B077CB-86F4-40FC-BB2C-0ACAB024D4C6}" type="pres">
      <dgm:prSet presAssocID="{CBD6400D-EFE4-4AB8-A348-32EDCC4C833D}" presName="FiveConn_1-2" presStyleLbl="fgAccFollowNode1" presStyleIdx="0" presStyleCnt="4">
        <dgm:presLayoutVars>
          <dgm:bulletEnabled val="1"/>
        </dgm:presLayoutVars>
      </dgm:prSet>
      <dgm:spPr/>
    </dgm:pt>
    <dgm:pt modelId="{EDD0B7B9-34DB-4A22-AFBC-F8A071482105}" type="pres">
      <dgm:prSet presAssocID="{CBD6400D-EFE4-4AB8-A348-32EDCC4C833D}" presName="FiveConn_2-3" presStyleLbl="fgAccFollowNode1" presStyleIdx="1" presStyleCnt="4">
        <dgm:presLayoutVars>
          <dgm:bulletEnabled val="1"/>
        </dgm:presLayoutVars>
      </dgm:prSet>
      <dgm:spPr/>
    </dgm:pt>
    <dgm:pt modelId="{E29BA1E4-F364-4EA6-8320-4A65DA23B45A}" type="pres">
      <dgm:prSet presAssocID="{CBD6400D-EFE4-4AB8-A348-32EDCC4C833D}" presName="FiveConn_3-4" presStyleLbl="fgAccFollowNode1" presStyleIdx="2" presStyleCnt="4">
        <dgm:presLayoutVars>
          <dgm:bulletEnabled val="1"/>
        </dgm:presLayoutVars>
      </dgm:prSet>
      <dgm:spPr/>
    </dgm:pt>
    <dgm:pt modelId="{018F5F60-22A9-4400-B9B6-A891471A6B03}" type="pres">
      <dgm:prSet presAssocID="{CBD6400D-EFE4-4AB8-A348-32EDCC4C833D}" presName="FiveConn_4-5" presStyleLbl="fgAccFollowNode1" presStyleIdx="3" presStyleCnt="4">
        <dgm:presLayoutVars>
          <dgm:bulletEnabled val="1"/>
        </dgm:presLayoutVars>
      </dgm:prSet>
      <dgm:spPr/>
    </dgm:pt>
    <dgm:pt modelId="{3FD29D33-8D30-46C7-8FB4-F1AFF419DFFB}" type="pres">
      <dgm:prSet presAssocID="{CBD6400D-EFE4-4AB8-A348-32EDCC4C833D}" presName="FiveNodes_1_text" presStyleLbl="node1" presStyleIdx="4" presStyleCnt="5">
        <dgm:presLayoutVars>
          <dgm:bulletEnabled val="1"/>
        </dgm:presLayoutVars>
      </dgm:prSet>
      <dgm:spPr/>
    </dgm:pt>
    <dgm:pt modelId="{BB4EE07C-4016-44A3-A264-FB980DDF8FA5}" type="pres">
      <dgm:prSet presAssocID="{CBD6400D-EFE4-4AB8-A348-32EDCC4C833D}" presName="FiveNodes_2_text" presStyleLbl="node1" presStyleIdx="4" presStyleCnt="5">
        <dgm:presLayoutVars>
          <dgm:bulletEnabled val="1"/>
        </dgm:presLayoutVars>
      </dgm:prSet>
      <dgm:spPr/>
    </dgm:pt>
    <dgm:pt modelId="{DD5F8C6E-5934-45D5-B25D-6FF63B01A2D2}" type="pres">
      <dgm:prSet presAssocID="{CBD6400D-EFE4-4AB8-A348-32EDCC4C833D}" presName="FiveNodes_3_text" presStyleLbl="node1" presStyleIdx="4" presStyleCnt="5">
        <dgm:presLayoutVars>
          <dgm:bulletEnabled val="1"/>
        </dgm:presLayoutVars>
      </dgm:prSet>
      <dgm:spPr/>
    </dgm:pt>
    <dgm:pt modelId="{C82A7D7B-2687-4634-AB30-9499622B43C3}" type="pres">
      <dgm:prSet presAssocID="{CBD6400D-EFE4-4AB8-A348-32EDCC4C833D}" presName="FiveNodes_4_text" presStyleLbl="node1" presStyleIdx="4" presStyleCnt="5">
        <dgm:presLayoutVars>
          <dgm:bulletEnabled val="1"/>
        </dgm:presLayoutVars>
      </dgm:prSet>
      <dgm:spPr/>
    </dgm:pt>
    <dgm:pt modelId="{EB74EF11-186D-4A04-AC9E-AB188467842E}" type="pres">
      <dgm:prSet presAssocID="{CBD6400D-EFE4-4AB8-A348-32EDCC4C833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C6B5605-AB5B-4AED-BC1E-3953BFC1ED6C}" type="presOf" srcId="{1E9EBBBA-E5E5-45B7-950B-1F87E8E6BCC3}" destId="{EB74EF11-186D-4A04-AC9E-AB188467842E}" srcOrd="1" destOrd="0" presId="urn:microsoft.com/office/officeart/2005/8/layout/vProcess5"/>
    <dgm:cxn modelId="{E2B37106-5670-4233-A9A2-98BE1171674A}" type="presOf" srcId="{E1AB1503-937D-4F12-A3C2-6E8FBDB37D43}" destId="{DD5F8C6E-5934-45D5-B25D-6FF63B01A2D2}" srcOrd="1" destOrd="0" presId="urn:microsoft.com/office/officeart/2005/8/layout/vProcess5"/>
    <dgm:cxn modelId="{6E22AD1C-1C16-48BB-AE18-3C738ED0E7BC}" srcId="{CBD6400D-EFE4-4AB8-A348-32EDCC4C833D}" destId="{D2997C09-3142-49FC-BF07-4B22441D1214}" srcOrd="1" destOrd="0" parTransId="{A9A6B8F8-65C0-4E1E-A973-1DCCBF63717B}" sibTransId="{7C5F71D3-18A7-4492-A1F6-C7FEC6923323}"/>
    <dgm:cxn modelId="{4DDD9B25-71EF-4B7E-B9AB-F7DF2BBAE721}" type="presOf" srcId="{6A5A758C-3A9B-49BF-B1F5-C1490D6A2AF1}" destId="{7BBC8F1B-52A1-404B-81EE-3B68695B89A7}" srcOrd="0" destOrd="0" presId="urn:microsoft.com/office/officeart/2005/8/layout/vProcess5"/>
    <dgm:cxn modelId="{A5124575-10E5-4F10-95B3-4BABDD1C2264}" type="presOf" srcId="{7C5F71D3-18A7-4492-A1F6-C7FEC6923323}" destId="{EDD0B7B9-34DB-4A22-AFBC-F8A071482105}" srcOrd="0" destOrd="0" presId="urn:microsoft.com/office/officeart/2005/8/layout/vProcess5"/>
    <dgm:cxn modelId="{DFE8A38C-FC9E-4124-9D23-666E48EAC2B3}" type="presOf" srcId="{6C039422-D0BD-4229-A1BC-D1D0B3128F2D}" destId="{E29BA1E4-F364-4EA6-8320-4A65DA23B45A}" srcOrd="0" destOrd="0" presId="urn:microsoft.com/office/officeart/2005/8/layout/vProcess5"/>
    <dgm:cxn modelId="{18F3019F-F8DB-42F2-B647-46FB222D5583}" type="presOf" srcId="{25ED0190-C28C-49E6-BD54-003704CC9A40}" destId="{46B077CB-86F4-40FC-BB2C-0ACAB024D4C6}" srcOrd="0" destOrd="0" presId="urn:microsoft.com/office/officeart/2005/8/layout/vProcess5"/>
    <dgm:cxn modelId="{A70523B1-8930-47EA-99E0-A71B15C1FDA7}" type="presOf" srcId="{1E9EBBBA-E5E5-45B7-950B-1F87E8E6BCC3}" destId="{884A6667-3040-4845-8C4E-E7DE507C5E2B}" srcOrd="0" destOrd="0" presId="urn:microsoft.com/office/officeart/2005/8/layout/vProcess5"/>
    <dgm:cxn modelId="{1D2CD1B1-51BC-430D-B5E5-E912505D17E3}" srcId="{CBD6400D-EFE4-4AB8-A348-32EDCC4C833D}" destId="{1E9EBBBA-E5E5-45B7-950B-1F87E8E6BCC3}" srcOrd="4" destOrd="0" parTransId="{793D009A-76FB-4F88-9218-138B390CCE3A}" sibTransId="{E0D60786-20F7-4E8D-B52C-215D005E6656}"/>
    <dgm:cxn modelId="{58335EC3-B574-49B1-B160-6027C37C9500}" srcId="{CBD6400D-EFE4-4AB8-A348-32EDCC4C833D}" destId="{F2F01965-BCCB-45F2-AF9B-3B1C1DEC5B82}" srcOrd="3" destOrd="0" parTransId="{609308E3-8C2D-4A50-BDDB-2F60A851FD0B}" sibTransId="{6951690D-891A-4FC3-9086-5B4C7324DEE9}"/>
    <dgm:cxn modelId="{A1A7BEC4-2C7F-4F09-BCB9-71BF18A11013}" type="presOf" srcId="{6A5A758C-3A9B-49BF-B1F5-C1490D6A2AF1}" destId="{3FD29D33-8D30-46C7-8FB4-F1AFF419DFFB}" srcOrd="1" destOrd="0" presId="urn:microsoft.com/office/officeart/2005/8/layout/vProcess5"/>
    <dgm:cxn modelId="{2F8022C7-B5A2-42D9-9503-0F7A7C181433}" type="presOf" srcId="{6951690D-891A-4FC3-9086-5B4C7324DEE9}" destId="{018F5F60-22A9-4400-B9B6-A891471A6B03}" srcOrd="0" destOrd="0" presId="urn:microsoft.com/office/officeart/2005/8/layout/vProcess5"/>
    <dgm:cxn modelId="{A61CF8CB-1CDB-4A68-B183-814486F05650}" type="presOf" srcId="{E1AB1503-937D-4F12-A3C2-6E8FBDB37D43}" destId="{911E3335-6EAD-402B-904E-D6AAB05D8629}" srcOrd="0" destOrd="0" presId="urn:microsoft.com/office/officeart/2005/8/layout/vProcess5"/>
    <dgm:cxn modelId="{AB79FAD3-981B-47EB-96B4-7B4657ACF189}" type="presOf" srcId="{F2F01965-BCCB-45F2-AF9B-3B1C1DEC5B82}" destId="{1D7BA82B-0475-43C6-B5D0-0C43CAB4AA8E}" srcOrd="0" destOrd="0" presId="urn:microsoft.com/office/officeart/2005/8/layout/vProcess5"/>
    <dgm:cxn modelId="{41123BD6-9775-4606-8A0F-07E0BBE0E248}" type="presOf" srcId="{F2F01965-BCCB-45F2-AF9B-3B1C1DEC5B82}" destId="{C82A7D7B-2687-4634-AB30-9499622B43C3}" srcOrd="1" destOrd="0" presId="urn:microsoft.com/office/officeart/2005/8/layout/vProcess5"/>
    <dgm:cxn modelId="{9243DFD6-2964-4D2C-83B7-EEC80D5135B3}" type="presOf" srcId="{CBD6400D-EFE4-4AB8-A348-32EDCC4C833D}" destId="{39E0F0D0-E64F-485B-8F29-C1EF92523FA5}" srcOrd="0" destOrd="0" presId="urn:microsoft.com/office/officeart/2005/8/layout/vProcess5"/>
    <dgm:cxn modelId="{0001AFDD-B7C5-41B5-B526-37294313A33D}" srcId="{CBD6400D-EFE4-4AB8-A348-32EDCC4C833D}" destId="{6A5A758C-3A9B-49BF-B1F5-C1490D6A2AF1}" srcOrd="0" destOrd="0" parTransId="{177CB22F-EFB9-4D8D-BF64-0DC72ED6A124}" sibTransId="{25ED0190-C28C-49E6-BD54-003704CC9A40}"/>
    <dgm:cxn modelId="{823F2BDE-18F0-4A7E-AD42-484D77F8840C}" type="presOf" srcId="{D2997C09-3142-49FC-BF07-4B22441D1214}" destId="{BB4EE07C-4016-44A3-A264-FB980DDF8FA5}" srcOrd="1" destOrd="0" presId="urn:microsoft.com/office/officeart/2005/8/layout/vProcess5"/>
    <dgm:cxn modelId="{8DDEACEE-2A5C-4DCB-9C32-3128E6EF7071}" srcId="{CBD6400D-EFE4-4AB8-A348-32EDCC4C833D}" destId="{E1AB1503-937D-4F12-A3C2-6E8FBDB37D43}" srcOrd="2" destOrd="0" parTransId="{8EB340E2-F9AC-4676-B19D-54683F53BD2A}" sibTransId="{6C039422-D0BD-4229-A1BC-D1D0B3128F2D}"/>
    <dgm:cxn modelId="{EFB63FFC-E3BB-41F9-9340-FAD8D251D72B}" type="presOf" srcId="{D2997C09-3142-49FC-BF07-4B22441D1214}" destId="{0E5558E8-79DB-447B-A503-B5EF4E06FAFD}" srcOrd="0" destOrd="0" presId="urn:microsoft.com/office/officeart/2005/8/layout/vProcess5"/>
    <dgm:cxn modelId="{E00C618A-8032-485A-8893-FA71961A6D67}" type="presParOf" srcId="{39E0F0D0-E64F-485B-8F29-C1EF92523FA5}" destId="{F03B8EAF-B48B-4513-8A3E-5DD5318CCFAA}" srcOrd="0" destOrd="0" presId="urn:microsoft.com/office/officeart/2005/8/layout/vProcess5"/>
    <dgm:cxn modelId="{E8A5C544-47EC-460F-BBC3-538AD3BCD9E7}" type="presParOf" srcId="{39E0F0D0-E64F-485B-8F29-C1EF92523FA5}" destId="{7BBC8F1B-52A1-404B-81EE-3B68695B89A7}" srcOrd="1" destOrd="0" presId="urn:microsoft.com/office/officeart/2005/8/layout/vProcess5"/>
    <dgm:cxn modelId="{FCBB4016-2D5F-45B8-B63A-44F4CA94271C}" type="presParOf" srcId="{39E0F0D0-E64F-485B-8F29-C1EF92523FA5}" destId="{0E5558E8-79DB-447B-A503-B5EF4E06FAFD}" srcOrd="2" destOrd="0" presId="urn:microsoft.com/office/officeart/2005/8/layout/vProcess5"/>
    <dgm:cxn modelId="{267159B8-E78A-4F05-931F-991D0DE06AA7}" type="presParOf" srcId="{39E0F0D0-E64F-485B-8F29-C1EF92523FA5}" destId="{911E3335-6EAD-402B-904E-D6AAB05D8629}" srcOrd="3" destOrd="0" presId="urn:microsoft.com/office/officeart/2005/8/layout/vProcess5"/>
    <dgm:cxn modelId="{EAE5CE32-BC7A-43E5-BBC3-58AE4EEBEEE3}" type="presParOf" srcId="{39E0F0D0-E64F-485B-8F29-C1EF92523FA5}" destId="{1D7BA82B-0475-43C6-B5D0-0C43CAB4AA8E}" srcOrd="4" destOrd="0" presId="urn:microsoft.com/office/officeart/2005/8/layout/vProcess5"/>
    <dgm:cxn modelId="{32085B4A-965C-4663-9010-DF5C50264F11}" type="presParOf" srcId="{39E0F0D0-E64F-485B-8F29-C1EF92523FA5}" destId="{884A6667-3040-4845-8C4E-E7DE507C5E2B}" srcOrd="5" destOrd="0" presId="urn:microsoft.com/office/officeart/2005/8/layout/vProcess5"/>
    <dgm:cxn modelId="{76A65ED1-7E36-4FFF-A82A-924F340CE65B}" type="presParOf" srcId="{39E0F0D0-E64F-485B-8F29-C1EF92523FA5}" destId="{46B077CB-86F4-40FC-BB2C-0ACAB024D4C6}" srcOrd="6" destOrd="0" presId="urn:microsoft.com/office/officeart/2005/8/layout/vProcess5"/>
    <dgm:cxn modelId="{98CB259C-83F2-4994-B452-8D886E972EB5}" type="presParOf" srcId="{39E0F0D0-E64F-485B-8F29-C1EF92523FA5}" destId="{EDD0B7B9-34DB-4A22-AFBC-F8A071482105}" srcOrd="7" destOrd="0" presId="urn:microsoft.com/office/officeart/2005/8/layout/vProcess5"/>
    <dgm:cxn modelId="{18F8F297-AE8E-40A1-ADC0-7775179BB906}" type="presParOf" srcId="{39E0F0D0-E64F-485B-8F29-C1EF92523FA5}" destId="{E29BA1E4-F364-4EA6-8320-4A65DA23B45A}" srcOrd="8" destOrd="0" presId="urn:microsoft.com/office/officeart/2005/8/layout/vProcess5"/>
    <dgm:cxn modelId="{8C52311B-6037-4B38-B67F-6D72CD1B2BA2}" type="presParOf" srcId="{39E0F0D0-E64F-485B-8F29-C1EF92523FA5}" destId="{018F5F60-22A9-4400-B9B6-A891471A6B03}" srcOrd="9" destOrd="0" presId="urn:microsoft.com/office/officeart/2005/8/layout/vProcess5"/>
    <dgm:cxn modelId="{2CC680EA-94AC-435A-9753-D54A09CA6227}" type="presParOf" srcId="{39E0F0D0-E64F-485B-8F29-C1EF92523FA5}" destId="{3FD29D33-8D30-46C7-8FB4-F1AFF419DFFB}" srcOrd="10" destOrd="0" presId="urn:microsoft.com/office/officeart/2005/8/layout/vProcess5"/>
    <dgm:cxn modelId="{5BB7E1B7-CD0D-4809-9D86-5AA814986726}" type="presParOf" srcId="{39E0F0D0-E64F-485B-8F29-C1EF92523FA5}" destId="{BB4EE07C-4016-44A3-A264-FB980DDF8FA5}" srcOrd="11" destOrd="0" presId="urn:microsoft.com/office/officeart/2005/8/layout/vProcess5"/>
    <dgm:cxn modelId="{9A9E29B7-FC2B-422D-AEA6-BAD9B2E25806}" type="presParOf" srcId="{39E0F0D0-E64F-485B-8F29-C1EF92523FA5}" destId="{DD5F8C6E-5934-45D5-B25D-6FF63B01A2D2}" srcOrd="12" destOrd="0" presId="urn:microsoft.com/office/officeart/2005/8/layout/vProcess5"/>
    <dgm:cxn modelId="{89DDE1F3-CB39-4AE8-BC04-848DF617C3C8}" type="presParOf" srcId="{39E0F0D0-E64F-485B-8F29-C1EF92523FA5}" destId="{C82A7D7B-2687-4634-AB30-9499622B43C3}" srcOrd="13" destOrd="0" presId="urn:microsoft.com/office/officeart/2005/8/layout/vProcess5"/>
    <dgm:cxn modelId="{64B51ABC-326E-4895-A2AB-00B9D742A936}" type="presParOf" srcId="{39E0F0D0-E64F-485B-8F29-C1EF92523FA5}" destId="{EB74EF11-186D-4A04-AC9E-AB188467842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C9F97-558B-4B8D-B57F-D4B9C1A153C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BCD2D2-D61B-43E8-9C8A-8AA2D7B37B01}">
      <dgm:prSet/>
      <dgm:spPr/>
      <dgm:t>
        <a:bodyPr/>
        <a:lstStyle/>
        <a:p>
          <a:r>
            <a:rPr lang="sr-Latn-RS"/>
            <a:t>Inkluzivan pedagogija, 2015:108-114</a:t>
          </a:r>
          <a:endParaRPr lang="en-US"/>
        </a:p>
      </dgm:t>
    </dgm:pt>
    <dgm:pt modelId="{C5FF97B1-06D1-403A-9320-887BEAA0CC73}" type="parTrans" cxnId="{23F18EA3-FA8F-41E0-A4C2-002E82B9A7DD}">
      <dgm:prSet/>
      <dgm:spPr/>
      <dgm:t>
        <a:bodyPr/>
        <a:lstStyle/>
        <a:p>
          <a:endParaRPr lang="en-US"/>
        </a:p>
      </dgm:t>
    </dgm:pt>
    <dgm:pt modelId="{9E54E150-624A-45FD-8651-0143335B40F4}" type="sibTrans" cxnId="{23F18EA3-FA8F-41E0-A4C2-002E82B9A7DD}">
      <dgm:prSet/>
      <dgm:spPr/>
      <dgm:t>
        <a:bodyPr/>
        <a:lstStyle/>
        <a:p>
          <a:endParaRPr lang="en-US"/>
        </a:p>
      </dgm:t>
    </dgm:pt>
    <dgm:pt modelId="{1372A347-E3C9-4318-B9FC-8F28F8A47B0C}">
      <dgm:prSet/>
      <dgm:spPr/>
      <dgm:t>
        <a:bodyPr/>
        <a:lstStyle/>
        <a:p>
          <a:r>
            <a:rPr lang="sr-Latn-RS" dirty="0"/>
            <a:t>Uvod u inkluziju, 2020:75-76</a:t>
          </a:r>
          <a:endParaRPr lang="en-US" dirty="0"/>
        </a:p>
      </dgm:t>
    </dgm:pt>
    <dgm:pt modelId="{59FF08F0-DBF8-4287-8FD1-4EDE87E31788}" type="parTrans" cxnId="{4CBDCB73-354E-4AA7-9B5A-B855560DA1B9}">
      <dgm:prSet/>
      <dgm:spPr/>
      <dgm:t>
        <a:bodyPr/>
        <a:lstStyle/>
        <a:p>
          <a:endParaRPr lang="en-US"/>
        </a:p>
      </dgm:t>
    </dgm:pt>
    <dgm:pt modelId="{81DD7A5F-40C2-4C1F-BDF8-18E475AC63A2}" type="sibTrans" cxnId="{4CBDCB73-354E-4AA7-9B5A-B855560DA1B9}">
      <dgm:prSet/>
      <dgm:spPr/>
      <dgm:t>
        <a:bodyPr/>
        <a:lstStyle/>
        <a:p>
          <a:endParaRPr lang="en-US"/>
        </a:p>
      </dgm:t>
    </dgm:pt>
    <dgm:pt modelId="{C46A3F8A-63D4-4DF4-B5CB-93775A1ED1DD}" type="pres">
      <dgm:prSet presAssocID="{1A2C9F97-558B-4B8D-B57F-D4B9C1A153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BF026C-7AB8-4BDC-BE2F-FDF3DB487686}" type="pres">
      <dgm:prSet presAssocID="{4EBCD2D2-D61B-43E8-9C8A-8AA2D7B37B01}" presName="hierRoot1" presStyleCnt="0"/>
      <dgm:spPr/>
    </dgm:pt>
    <dgm:pt modelId="{D566E323-1544-456A-9450-4FA9AADA200F}" type="pres">
      <dgm:prSet presAssocID="{4EBCD2D2-D61B-43E8-9C8A-8AA2D7B37B01}" presName="composite" presStyleCnt="0"/>
      <dgm:spPr/>
    </dgm:pt>
    <dgm:pt modelId="{CBCC8164-C9F1-42D8-B174-119C0F62197D}" type="pres">
      <dgm:prSet presAssocID="{4EBCD2D2-D61B-43E8-9C8A-8AA2D7B37B01}" presName="background" presStyleLbl="node0" presStyleIdx="0" presStyleCnt="2"/>
      <dgm:spPr/>
    </dgm:pt>
    <dgm:pt modelId="{B4FFA8B3-2C34-414D-97E6-70052EDD3183}" type="pres">
      <dgm:prSet presAssocID="{4EBCD2D2-D61B-43E8-9C8A-8AA2D7B37B01}" presName="text" presStyleLbl="fgAcc0" presStyleIdx="0" presStyleCnt="2">
        <dgm:presLayoutVars>
          <dgm:chPref val="3"/>
        </dgm:presLayoutVars>
      </dgm:prSet>
      <dgm:spPr/>
    </dgm:pt>
    <dgm:pt modelId="{10473442-BC1A-45F6-9719-48E91266439C}" type="pres">
      <dgm:prSet presAssocID="{4EBCD2D2-D61B-43E8-9C8A-8AA2D7B37B01}" presName="hierChild2" presStyleCnt="0"/>
      <dgm:spPr/>
    </dgm:pt>
    <dgm:pt modelId="{68BC3B6D-16CA-4357-A7EC-916E072D8759}" type="pres">
      <dgm:prSet presAssocID="{1372A347-E3C9-4318-B9FC-8F28F8A47B0C}" presName="hierRoot1" presStyleCnt="0"/>
      <dgm:spPr/>
    </dgm:pt>
    <dgm:pt modelId="{0241DAED-2D64-43A8-B400-76D49A56E7E9}" type="pres">
      <dgm:prSet presAssocID="{1372A347-E3C9-4318-B9FC-8F28F8A47B0C}" presName="composite" presStyleCnt="0"/>
      <dgm:spPr/>
    </dgm:pt>
    <dgm:pt modelId="{8C32EFA2-EB57-4CD7-9912-182E3138D0A3}" type="pres">
      <dgm:prSet presAssocID="{1372A347-E3C9-4318-B9FC-8F28F8A47B0C}" presName="background" presStyleLbl="node0" presStyleIdx="1" presStyleCnt="2"/>
      <dgm:spPr/>
    </dgm:pt>
    <dgm:pt modelId="{8C8513D7-A1C1-400B-9697-06854B2C041E}" type="pres">
      <dgm:prSet presAssocID="{1372A347-E3C9-4318-B9FC-8F28F8A47B0C}" presName="text" presStyleLbl="fgAcc0" presStyleIdx="1" presStyleCnt="2">
        <dgm:presLayoutVars>
          <dgm:chPref val="3"/>
        </dgm:presLayoutVars>
      </dgm:prSet>
      <dgm:spPr/>
    </dgm:pt>
    <dgm:pt modelId="{5063D7AE-8A44-435B-B8EC-DEF4A625F45C}" type="pres">
      <dgm:prSet presAssocID="{1372A347-E3C9-4318-B9FC-8F28F8A47B0C}" presName="hierChild2" presStyleCnt="0"/>
      <dgm:spPr/>
    </dgm:pt>
  </dgm:ptLst>
  <dgm:cxnLst>
    <dgm:cxn modelId="{D4FF5900-47B9-479C-B700-3A6ED70C974F}" type="presOf" srcId="{1A2C9F97-558B-4B8D-B57F-D4B9C1A153CA}" destId="{C46A3F8A-63D4-4DF4-B5CB-93775A1ED1DD}" srcOrd="0" destOrd="0" presId="urn:microsoft.com/office/officeart/2005/8/layout/hierarchy1"/>
    <dgm:cxn modelId="{9BD9F769-7D43-4556-972B-BD851C079B77}" type="presOf" srcId="{4EBCD2D2-D61B-43E8-9C8A-8AA2D7B37B01}" destId="{B4FFA8B3-2C34-414D-97E6-70052EDD3183}" srcOrd="0" destOrd="0" presId="urn:microsoft.com/office/officeart/2005/8/layout/hierarchy1"/>
    <dgm:cxn modelId="{4CBDCB73-354E-4AA7-9B5A-B855560DA1B9}" srcId="{1A2C9F97-558B-4B8D-B57F-D4B9C1A153CA}" destId="{1372A347-E3C9-4318-B9FC-8F28F8A47B0C}" srcOrd="1" destOrd="0" parTransId="{59FF08F0-DBF8-4287-8FD1-4EDE87E31788}" sibTransId="{81DD7A5F-40C2-4C1F-BDF8-18E475AC63A2}"/>
    <dgm:cxn modelId="{23F18EA3-FA8F-41E0-A4C2-002E82B9A7DD}" srcId="{1A2C9F97-558B-4B8D-B57F-D4B9C1A153CA}" destId="{4EBCD2D2-D61B-43E8-9C8A-8AA2D7B37B01}" srcOrd="0" destOrd="0" parTransId="{C5FF97B1-06D1-403A-9320-887BEAA0CC73}" sibTransId="{9E54E150-624A-45FD-8651-0143335B40F4}"/>
    <dgm:cxn modelId="{B0E2EDD6-B214-4BEA-B32D-79B77A02358B}" type="presOf" srcId="{1372A347-E3C9-4318-B9FC-8F28F8A47B0C}" destId="{8C8513D7-A1C1-400B-9697-06854B2C041E}" srcOrd="0" destOrd="0" presId="urn:microsoft.com/office/officeart/2005/8/layout/hierarchy1"/>
    <dgm:cxn modelId="{1704A87D-E6B1-41B8-8B42-F60E50EE3A61}" type="presParOf" srcId="{C46A3F8A-63D4-4DF4-B5CB-93775A1ED1DD}" destId="{C8BF026C-7AB8-4BDC-BE2F-FDF3DB487686}" srcOrd="0" destOrd="0" presId="urn:microsoft.com/office/officeart/2005/8/layout/hierarchy1"/>
    <dgm:cxn modelId="{A3EE0A47-399C-454A-BA22-1E3029CA88C8}" type="presParOf" srcId="{C8BF026C-7AB8-4BDC-BE2F-FDF3DB487686}" destId="{D566E323-1544-456A-9450-4FA9AADA200F}" srcOrd="0" destOrd="0" presId="urn:microsoft.com/office/officeart/2005/8/layout/hierarchy1"/>
    <dgm:cxn modelId="{34778E7C-3FED-4109-943D-72FEB72BCC4B}" type="presParOf" srcId="{D566E323-1544-456A-9450-4FA9AADA200F}" destId="{CBCC8164-C9F1-42D8-B174-119C0F62197D}" srcOrd="0" destOrd="0" presId="urn:microsoft.com/office/officeart/2005/8/layout/hierarchy1"/>
    <dgm:cxn modelId="{0178F780-073B-40CA-B972-B1891B5EB547}" type="presParOf" srcId="{D566E323-1544-456A-9450-4FA9AADA200F}" destId="{B4FFA8B3-2C34-414D-97E6-70052EDD3183}" srcOrd="1" destOrd="0" presId="urn:microsoft.com/office/officeart/2005/8/layout/hierarchy1"/>
    <dgm:cxn modelId="{C61DFE6E-AC47-4F2F-9CEE-B02B0927FF43}" type="presParOf" srcId="{C8BF026C-7AB8-4BDC-BE2F-FDF3DB487686}" destId="{10473442-BC1A-45F6-9719-48E91266439C}" srcOrd="1" destOrd="0" presId="urn:microsoft.com/office/officeart/2005/8/layout/hierarchy1"/>
    <dgm:cxn modelId="{A5C6198D-36E3-4E07-B077-3F952381D431}" type="presParOf" srcId="{C46A3F8A-63D4-4DF4-B5CB-93775A1ED1DD}" destId="{68BC3B6D-16CA-4357-A7EC-916E072D8759}" srcOrd="1" destOrd="0" presId="urn:microsoft.com/office/officeart/2005/8/layout/hierarchy1"/>
    <dgm:cxn modelId="{7417DF4A-C50E-4E23-AC59-5D317C5F4B20}" type="presParOf" srcId="{68BC3B6D-16CA-4357-A7EC-916E072D8759}" destId="{0241DAED-2D64-43A8-B400-76D49A56E7E9}" srcOrd="0" destOrd="0" presId="urn:microsoft.com/office/officeart/2005/8/layout/hierarchy1"/>
    <dgm:cxn modelId="{9AF16622-F550-43DE-9148-6ED5A7A54B8B}" type="presParOf" srcId="{0241DAED-2D64-43A8-B400-76D49A56E7E9}" destId="{8C32EFA2-EB57-4CD7-9912-182E3138D0A3}" srcOrd="0" destOrd="0" presId="urn:microsoft.com/office/officeart/2005/8/layout/hierarchy1"/>
    <dgm:cxn modelId="{3827B7B0-B760-43CD-A4F3-A994247EDB5E}" type="presParOf" srcId="{0241DAED-2D64-43A8-B400-76D49A56E7E9}" destId="{8C8513D7-A1C1-400B-9697-06854B2C041E}" srcOrd="1" destOrd="0" presId="urn:microsoft.com/office/officeart/2005/8/layout/hierarchy1"/>
    <dgm:cxn modelId="{38116E89-5415-41A0-AA84-5469F35A609C}" type="presParOf" srcId="{68BC3B6D-16CA-4357-A7EC-916E072D8759}" destId="{5063D7AE-8A44-435B-B8EC-DEF4A625F4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C8F1B-52A1-404B-81EE-3B68695B89A7}">
      <dsp:nvSpPr>
        <dsp:cNvPr id="0" name=""/>
        <dsp:cNvSpPr/>
      </dsp:nvSpPr>
      <dsp:spPr>
        <a:xfrm>
          <a:off x="0" y="0"/>
          <a:ext cx="6753622" cy="6572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Dati su primeri opisa deteta po medicinskom i socijalnom modelu.</a:t>
          </a:r>
          <a:endParaRPr lang="en-US" sz="1700" kern="1200"/>
        </a:p>
      </dsp:txBody>
      <dsp:txXfrm>
        <a:off x="19249" y="19249"/>
        <a:ext cx="5967530" cy="618727"/>
      </dsp:txXfrm>
    </dsp:sp>
    <dsp:sp modelId="{0E5558E8-79DB-447B-A503-B5EF4E06FAFD}">
      <dsp:nvSpPr>
        <dsp:cNvPr id="0" name=""/>
        <dsp:cNvSpPr/>
      </dsp:nvSpPr>
      <dsp:spPr>
        <a:xfrm>
          <a:off x="504328" y="748506"/>
          <a:ext cx="6753622" cy="657225"/>
        </a:xfrm>
        <a:prstGeom prst="roundRect">
          <a:avLst>
            <a:gd name="adj" fmla="val 10000"/>
          </a:avLst>
        </a:prstGeom>
        <a:solidFill>
          <a:schemeClr val="accent2">
            <a:hueOff val="1548641"/>
            <a:satOff val="-1246"/>
            <a:lumOff val="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Šta možete uočiti iz dva opisa?</a:t>
          </a:r>
          <a:endParaRPr lang="en-US" sz="1700" kern="1200"/>
        </a:p>
      </dsp:txBody>
      <dsp:txXfrm>
        <a:off x="523577" y="767755"/>
        <a:ext cx="5783599" cy="618727"/>
      </dsp:txXfrm>
    </dsp:sp>
    <dsp:sp modelId="{911E3335-6EAD-402B-904E-D6AAB05D8629}">
      <dsp:nvSpPr>
        <dsp:cNvPr id="0" name=""/>
        <dsp:cNvSpPr/>
      </dsp:nvSpPr>
      <dsp:spPr>
        <a:xfrm>
          <a:off x="1008657" y="1497012"/>
          <a:ext cx="6753622" cy="657225"/>
        </a:xfrm>
        <a:prstGeom prst="roundRect">
          <a:avLst>
            <a:gd name="adj" fmla="val 10000"/>
          </a:avLst>
        </a:prstGeom>
        <a:solidFill>
          <a:schemeClr val="accent2">
            <a:hueOff val="3097282"/>
            <a:satOff val="-2492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Kakav je jezik korišćen?</a:t>
          </a:r>
          <a:endParaRPr lang="en-US" sz="1700" kern="1200"/>
        </a:p>
      </dsp:txBody>
      <dsp:txXfrm>
        <a:off x="1027906" y="1516261"/>
        <a:ext cx="5783599" cy="618726"/>
      </dsp:txXfrm>
    </dsp:sp>
    <dsp:sp modelId="{1D7BA82B-0475-43C6-B5D0-0C43CAB4AA8E}">
      <dsp:nvSpPr>
        <dsp:cNvPr id="0" name=""/>
        <dsp:cNvSpPr/>
      </dsp:nvSpPr>
      <dsp:spPr>
        <a:xfrm>
          <a:off x="1512986" y="2245518"/>
          <a:ext cx="6753622" cy="657225"/>
        </a:xfrm>
        <a:prstGeom prst="roundRect">
          <a:avLst>
            <a:gd name="adj" fmla="val 10000"/>
          </a:avLst>
        </a:prstGeom>
        <a:solidFill>
          <a:schemeClr val="accent2">
            <a:hueOff val="4645924"/>
            <a:satOff val="-3739"/>
            <a:lumOff val="2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Šta se saznali o detetu?</a:t>
          </a:r>
          <a:endParaRPr lang="en-US" sz="1700" kern="1200"/>
        </a:p>
      </dsp:txBody>
      <dsp:txXfrm>
        <a:off x="1532235" y="2264767"/>
        <a:ext cx="5783599" cy="618726"/>
      </dsp:txXfrm>
    </dsp:sp>
    <dsp:sp modelId="{884A6667-3040-4845-8C4E-E7DE507C5E2B}">
      <dsp:nvSpPr>
        <dsp:cNvPr id="0" name=""/>
        <dsp:cNvSpPr/>
      </dsp:nvSpPr>
      <dsp:spPr>
        <a:xfrm>
          <a:off x="2017315" y="2994025"/>
          <a:ext cx="6753622" cy="657225"/>
        </a:xfrm>
        <a:prstGeom prst="roundRect">
          <a:avLst>
            <a:gd name="adj" fmla="val 10000"/>
          </a:avLst>
        </a:prstGeom>
        <a:solidFill>
          <a:schemeClr val="accent2">
            <a:hueOff val="6194565"/>
            <a:satOff val="-4985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kern="1200"/>
            <a:t>Koji je vama kao vaspitačima informativniji? I zašto?</a:t>
          </a:r>
          <a:endParaRPr lang="en-US" sz="1700" kern="1200"/>
        </a:p>
      </dsp:txBody>
      <dsp:txXfrm>
        <a:off x="2036564" y="3013274"/>
        <a:ext cx="5783599" cy="618726"/>
      </dsp:txXfrm>
    </dsp:sp>
    <dsp:sp modelId="{46B077CB-86F4-40FC-BB2C-0ACAB024D4C6}">
      <dsp:nvSpPr>
        <dsp:cNvPr id="0" name=""/>
        <dsp:cNvSpPr/>
      </dsp:nvSpPr>
      <dsp:spPr>
        <a:xfrm>
          <a:off x="6326426" y="480139"/>
          <a:ext cx="427196" cy="427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422545" y="480139"/>
        <a:ext cx="234958" cy="321465"/>
      </dsp:txXfrm>
    </dsp:sp>
    <dsp:sp modelId="{EDD0B7B9-34DB-4A22-AFBC-F8A071482105}">
      <dsp:nvSpPr>
        <dsp:cNvPr id="0" name=""/>
        <dsp:cNvSpPr/>
      </dsp:nvSpPr>
      <dsp:spPr>
        <a:xfrm>
          <a:off x="6830754" y="1228645"/>
          <a:ext cx="427196" cy="427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98048"/>
            <a:satOff val="-1191"/>
            <a:lumOff val="1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98048"/>
              <a:satOff val="-1191"/>
              <a:lumOff val="1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926873" y="1228645"/>
        <a:ext cx="234958" cy="321465"/>
      </dsp:txXfrm>
    </dsp:sp>
    <dsp:sp modelId="{E29BA1E4-F364-4EA6-8320-4A65DA23B45A}">
      <dsp:nvSpPr>
        <dsp:cNvPr id="0" name=""/>
        <dsp:cNvSpPr/>
      </dsp:nvSpPr>
      <dsp:spPr>
        <a:xfrm>
          <a:off x="7335083" y="1966198"/>
          <a:ext cx="427196" cy="427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996096"/>
            <a:satOff val="-2381"/>
            <a:lumOff val="3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996096"/>
              <a:satOff val="-2381"/>
              <a:lumOff val="3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431202" y="1966198"/>
        <a:ext cx="234958" cy="321465"/>
      </dsp:txXfrm>
    </dsp:sp>
    <dsp:sp modelId="{018F5F60-22A9-4400-B9B6-A891471A6B03}">
      <dsp:nvSpPr>
        <dsp:cNvPr id="0" name=""/>
        <dsp:cNvSpPr/>
      </dsp:nvSpPr>
      <dsp:spPr>
        <a:xfrm>
          <a:off x="7839412" y="2722006"/>
          <a:ext cx="427196" cy="4271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994144"/>
            <a:satOff val="-3572"/>
            <a:lumOff val="4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994144"/>
              <a:satOff val="-3572"/>
              <a:lumOff val="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935531" y="2722006"/>
        <a:ext cx="234958" cy="321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C8164-C9F1-42D8-B174-119C0F62197D}">
      <dsp:nvSpPr>
        <dsp:cNvPr id="0" name=""/>
        <dsp:cNvSpPr/>
      </dsp:nvSpPr>
      <dsp:spPr>
        <a:xfrm>
          <a:off x="1070" y="434100"/>
          <a:ext cx="3758055" cy="2386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FA8B3-2C34-414D-97E6-70052EDD3183}">
      <dsp:nvSpPr>
        <dsp:cNvPr id="0" name=""/>
        <dsp:cNvSpPr/>
      </dsp:nvSpPr>
      <dsp:spPr>
        <a:xfrm>
          <a:off x="418632" y="830784"/>
          <a:ext cx="3758055" cy="2386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500" kern="1200"/>
            <a:t>Inkluzivan pedagogija, 2015:108-114</a:t>
          </a:r>
          <a:endParaRPr lang="en-US" sz="4500" kern="1200"/>
        </a:p>
      </dsp:txBody>
      <dsp:txXfrm>
        <a:off x="488526" y="900678"/>
        <a:ext cx="3618267" cy="2246577"/>
      </dsp:txXfrm>
    </dsp:sp>
    <dsp:sp modelId="{8C32EFA2-EB57-4CD7-9912-182E3138D0A3}">
      <dsp:nvSpPr>
        <dsp:cNvPr id="0" name=""/>
        <dsp:cNvSpPr/>
      </dsp:nvSpPr>
      <dsp:spPr>
        <a:xfrm>
          <a:off x="4594249" y="434100"/>
          <a:ext cx="3758055" cy="2386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513D7-A1C1-400B-9697-06854B2C041E}">
      <dsp:nvSpPr>
        <dsp:cNvPr id="0" name=""/>
        <dsp:cNvSpPr/>
      </dsp:nvSpPr>
      <dsp:spPr>
        <a:xfrm>
          <a:off x="5011811" y="830784"/>
          <a:ext cx="3758055" cy="2386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500" kern="1200" dirty="0"/>
            <a:t>Uvod u inkluziju, 2020:75-76</a:t>
          </a:r>
          <a:endParaRPr lang="en-US" sz="4500" kern="1200" dirty="0"/>
        </a:p>
      </dsp:txBody>
      <dsp:txXfrm>
        <a:off x="5081705" y="900678"/>
        <a:ext cx="3618267" cy="2246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5FCDBD8-A6C7-4E15-A624-1DB35EA78C85}" type="datetimeFigureOut">
              <a:rPr lang="sr-Latn-RS" smtClean="0"/>
              <a:t>14.11.2021.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D19A97B-37D8-44E3-90B2-DA87BF9B931F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07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DBD8-A6C7-4E15-A624-1DB35EA78C85}" type="datetimeFigureOut">
              <a:rPr lang="sr-Latn-RS" smtClean="0"/>
              <a:t>14.11.2021.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A97B-37D8-44E3-90B2-DA87BF9B93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782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5FCDBD8-A6C7-4E15-A624-1DB35EA78C85}" type="datetimeFigureOut">
              <a:rPr lang="sr-Latn-RS" smtClean="0"/>
              <a:t>14.11.2021.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D19A97B-37D8-44E3-90B2-DA87BF9B931F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63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DBD8-A6C7-4E15-A624-1DB35EA78C85}" type="datetimeFigureOut">
              <a:rPr lang="sr-Latn-RS" smtClean="0"/>
              <a:t>14.11.2021.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A97B-37D8-44E3-90B2-DA87BF9B93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4003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5FCDBD8-A6C7-4E15-A624-1DB35EA78C85}" type="datetimeFigureOut">
              <a:rPr lang="sr-Latn-RS" smtClean="0"/>
              <a:t>14.11.2021.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D19A97B-37D8-44E3-90B2-DA87BF9B931F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25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DBD8-A6C7-4E15-A624-1DB35EA78C85}" type="datetimeFigureOut">
              <a:rPr lang="sr-Latn-RS" smtClean="0"/>
              <a:t>14.11.2021.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A97B-37D8-44E3-90B2-DA87BF9B93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620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DBD8-A6C7-4E15-A624-1DB35EA78C85}" type="datetimeFigureOut">
              <a:rPr lang="sr-Latn-RS" smtClean="0"/>
              <a:t>14.11.2021.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A97B-37D8-44E3-90B2-DA87BF9B93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833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DBD8-A6C7-4E15-A624-1DB35EA78C85}" type="datetimeFigureOut">
              <a:rPr lang="sr-Latn-RS" smtClean="0"/>
              <a:t>14.11.2021.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A97B-37D8-44E3-90B2-DA87BF9B93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980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DBD8-A6C7-4E15-A624-1DB35EA78C85}" type="datetimeFigureOut">
              <a:rPr lang="sr-Latn-RS" smtClean="0"/>
              <a:t>14.11.2021.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9A97B-37D8-44E3-90B2-DA87BF9B93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4686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5FCDBD8-A6C7-4E15-A624-1DB35EA78C85}" type="datetimeFigureOut">
              <a:rPr lang="sr-Latn-RS" smtClean="0"/>
              <a:t>14.11.2021.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D19A97B-37D8-44E3-90B2-DA87BF9B93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2174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5FCDBD8-A6C7-4E15-A624-1DB35EA78C85}" type="datetimeFigureOut">
              <a:rPr lang="sr-Latn-RS" smtClean="0"/>
              <a:t>14.11.2021.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D19A97B-37D8-44E3-90B2-DA87BF9B931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184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5FCDBD8-A6C7-4E15-A624-1DB35EA78C85}" type="datetimeFigureOut">
              <a:rPr lang="sr-Latn-RS" smtClean="0"/>
              <a:t>14.11.2021.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D19A97B-37D8-44E3-90B2-DA87BF9B931F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363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odicnicentar.com/najosnovnije-o-montesori-metod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E1C1577-0B8B-4809-B080-8BCB8E1A8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rgbClr val="FEFCF7">
              <a:alpha val="30000"/>
            </a:srgbClr>
          </a:solidFill>
          <a:ln>
            <a:noFill/>
          </a:ln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13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47387F-E738-4039-8C41-E495C64D9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2301" y="1830579"/>
            <a:ext cx="5860821" cy="1829015"/>
          </a:xfrm>
        </p:spPr>
        <p:txBody>
          <a:bodyPr anchor="ctr">
            <a:normAutofit/>
          </a:bodyPr>
          <a:lstStyle/>
          <a:p>
            <a:pPr algn="ctr">
              <a:lnSpc>
                <a:spcPct val="95000"/>
              </a:lnSpc>
            </a:pPr>
            <a:r>
              <a:rPr lang="sr-Latn-R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Medicinski i socijalni model obrazovanja „</a:t>
            </a:r>
            <a:r>
              <a:rPr lang="sr-Latn-RS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drugačije“dece</a:t>
            </a:r>
            <a:endParaRPr lang="sr-Latn-R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755A7-B5AE-4862-B80B-12AC0B7FD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2301" y="4176130"/>
            <a:ext cx="5860821" cy="926103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sr-Latn-RS">
                <a:solidFill>
                  <a:schemeClr val="tx2">
                    <a:lumMod val="75000"/>
                    <a:lumOff val="25000"/>
                  </a:schemeClr>
                </a:solidFill>
              </a:rPr>
              <a:t>Prof. dr Otilia Velišek-Braško</a:t>
            </a:r>
          </a:p>
          <a:p>
            <a:pPr algn="ctr">
              <a:lnSpc>
                <a:spcPct val="120000"/>
              </a:lnSpc>
            </a:pPr>
            <a:r>
              <a:rPr lang="sr-Latn-RS">
                <a:solidFill>
                  <a:schemeClr val="tx2">
                    <a:lumMod val="75000"/>
                    <a:lumOff val="25000"/>
                  </a:schemeClr>
                </a:solidFill>
              </a:rPr>
              <a:t>Novi Sad, 2021.</a:t>
            </a:r>
          </a:p>
        </p:txBody>
      </p:sp>
    </p:spTree>
    <p:extLst>
      <p:ext uri="{BB962C8B-B14F-4D97-AF65-F5344CB8AC3E}">
        <p14:creationId xmlns:p14="http://schemas.microsoft.com/office/powerpoint/2010/main" val="58920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F4C1-CD39-4106-8B8B-1E497982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Zaključak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CD708-D956-48B3-B0A8-36F7EA0E5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Dečja prava i pravo na obrazovanje u osnovnim odredbama novog Zakona o osnovama sistema obrazovanja i vaspitanja, u opštim principima sistema obrazovanja i vaspitanja, ističu se kao izuzetno važna jer </a:t>
            </a:r>
            <a:r>
              <a:rPr lang="sr-Latn-RS" b="1" dirty="0"/>
              <a:t>sistem obrazovanja i vaspitanja za svu decu mora da obezbedi jednako pravo i dostupnost obrazovanja i vaspitanja bez diskriminacije</a:t>
            </a:r>
            <a:r>
              <a:rPr lang="sr-Latn-RS" dirty="0"/>
              <a:t> i izdvajanja po osnovu pola, socijalne, kulturne, etničke, religijske ili druge pripadnosti, mestu boravka, odnosno prebivališta, materijalnog ili zdravstvenog stanja, teškoća i smetnji u razvoju i invaliditeta, kao i po drugim osnovama.</a:t>
            </a:r>
          </a:p>
          <a:p>
            <a:r>
              <a:rPr lang="sr-Latn-RS" dirty="0"/>
              <a:t> Prema tome, svako lice ima pravo na obrazovanje i vaspitanje.</a:t>
            </a:r>
          </a:p>
        </p:txBody>
      </p:sp>
    </p:spTree>
    <p:extLst>
      <p:ext uri="{BB962C8B-B14F-4D97-AF65-F5344CB8AC3E}">
        <p14:creationId xmlns:p14="http://schemas.microsoft.com/office/powerpoint/2010/main" val="130725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856B-E645-470F-9B87-C3FD18E2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</p:spPr>
        <p:txBody>
          <a:bodyPr>
            <a:normAutofit/>
          </a:bodyPr>
          <a:lstStyle/>
          <a:p>
            <a:r>
              <a:rPr lang="sr-Latn-RS" dirty="0"/>
              <a:t>Literatura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D618F0-8411-4359-9825-149B47E666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122382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1413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EBAB80C-0270-481B-A5C2-36FA44B15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126B3-0F19-49ED-9512-4CE45C50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47" y="568345"/>
            <a:ext cx="7766554" cy="1560716"/>
          </a:xfrm>
        </p:spPr>
        <p:txBody>
          <a:bodyPr>
            <a:normAutofit/>
          </a:bodyPr>
          <a:lstStyle/>
          <a:p>
            <a:r>
              <a:rPr lang="sr-Latn-RS" dirty="0"/>
              <a:t>Preporuka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2ADE80-3075-4C11-94C2-93C529895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146" y="2176009"/>
            <a:ext cx="776655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0E7CF68B-0EE4-4842-99DA-7241E36AE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13" y="2438400"/>
            <a:ext cx="7767388" cy="3651504"/>
          </a:xfrm>
        </p:spPr>
        <p:txBody>
          <a:bodyPr>
            <a:normAutofit/>
          </a:bodyPr>
          <a:lstStyle/>
          <a:p>
            <a:r>
              <a:rPr lang="sr-Latn-RS" dirty="0"/>
              <a:t>Pogledajte novu emisiju na RTS 2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79FAB1-02F2-4E3E-83FF-386FBF571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38" r="3" b="26404"/>
          <a:stretch/>
        </p:blipFill>
        <p:spPr>
          <a:xfrm>
            <a:off x="8770337" y="-8545"/>
            <a:ext cx="3424512" cy="343540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13D02F-C92A-47FE-8C93-1AE0B2D7F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18" r="3" b="27724"/>
          <a:stretch/>
        </p:blipFill>
        <p:spPr>
          <a:xfrm>
            <a:off x="8767488" y="3422591"/>
            <a:ext cx="3424512" cy="343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1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DB03D4E-BC80-4CD7-BE0B-4A69CD10C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EA9B5E3C-F539-403A-9A7A-E5D38BD29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EF52E42-C54A-499A-8B82-F34D6FCB7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91A399A-8683-47D1-9CB7-59306C5FD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131F20-0603-4F9A-8475-D69927FA1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3" name="Freeform 206">
              <a:extLst>
                <a:ext uri="{FF2B5EF4-FFF2-40B4-BE49-F238E27FC236}">
                  <a16:creationId xmlns:a16="http://schemas.microsoft.com/office/drawing/2014/main" id="{CCD0BBDF-334F-458C-A262-FFF6508FA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211">
              <a:extLst>
                <a:ext uri="{FF2B5EF4-FFF2-40B4-BE49-F238E27FC236}">
                  <a16:creationId xmlns:a16="http://schemas.microsoft.com/office/drawing/2014/main" id="{3F43F960-7E1B-42E7-BC06-099D610D6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0AA2E7-B2AB-4459-8AC4-84B8F50DA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BE1C1577-0B8B-4809-B080-8BCB8E1A8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rgbClr val="FEFCF7">
              <a:alpha val="30000"/>
            </a:srgbClr>
          </a:solidFill>
          <a:ln>
            <a:noFill/>
          </a:ln>
        </p:spPr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22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B45E81-4F44-4014-A006-6D522A3F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60821" cy="18290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5000"/>
              </a:lnSpc>
            </a:pPr>
            <a:r>
              <a:rPr lang="en-US" sz="390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1169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E95AB9C-4C3D-4124-8FAC-1C45F309A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07050-0E7F-40C1-8EAC-D4777064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697" y="1508760"/>
            <a:ext cx="3229574" cy="1691640"/>
          </a:xfrm>
        </p:spPr>
        <p:txBody>
          <a:bodyPr anchor="b">
            <a:normAutofit/>
          </a:bodyPr>
          <a:lstStyle/>
          <a:p>
            <a:r>
              <a:rPr lang="sr-Latn-RS" sz="3400" dirty="0"/>
              <a:t>Još je </a:t>
            </a:r>
            <a:r>
              <a:rPr lang="sr-Latn-RS" sz="3400" dirty="0" err="1"/>
              <a:t>Maria</a:t>
            </a:r>
            <a:r>
              <a:rPr lang="sr-Latn-RS" sz="3400" dirty="0"/>
              <a:t> </a:t>
            </a:r>
            <a:r>
              <a:rPr lang="sr-Latn-RS" sz="3400" dirty="0" err="1"/>
              <a:t>Montessori</a:t>
            </a:r>
            <a:r>
              <a:rPr lang="sr-Latn-RS" sz="3400" dirty="0"/>
              <a:t> rekla</a:t>
            </a:r>
          </a:p>
        </p:txBody>
      </p:sp>
      <p:sp>
        <p:nvSpPr>
          <p:cNvPr id="21" name="Round Single Corner Rectangle 24">
            <a:extLst>
              <a:ext uri="{FF2B5EF4-FFF2-40B4-BE49-F238E27FC236}">
                <a16:creationId xmlns:a16="http://schemas.microsoft.com/office/drawing/2014/main" id="{B138E7AB-1493-4F4F-AC30-E4EC7E024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78566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3D0B1-AD10-489C-968C-E82C801BD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532" y="775380"/>
            <a:ext cx="1581931" cy="2377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A3186A60-A65B-4189-87A5-49F8E143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4815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ingle Corner Rectangle 23">
            <a:extLst>
              <a:ext uri="{FF2B5EF4-FFF2-40B4-BE49-F238E27FC236}">
                <a16:creationId xmlns:a16="http://schemas.microsoft.com/office/drawing/2014/main" id="{6EA1DDF9-66E2-4AF7-A90B-4A838DCE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955186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ingle Corner Rectangle 25">
            <a:extLst>
              <a:ext uri="{FF2B5EF4-FFF2-40B4-BE49-F238E27FC236}">
                <a16:creationId xmlns:a16="http://schemas.microsoft.com/office/drawing/2014/main" id="{BDF3E303-E6F4-4BC9-A3F6-180DEE840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84815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129831-02AF-41CC-8E4A-6A2B18D8E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129" y="3976761"/>
            <a:ext cx="2375236" cy="15806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33A7DD-D328-4618-A4C7-5E917DDAD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697" y="3200400"/>
            <a:ext cx="3229574" cy="2899954"/>
          </a:xfrm>
        </p:spPr>
        <p:txBody>
          <a:bodyPr>
            <a:normAutofit/>
          </a:bodyPr>
          <a:lstStyle/>
          <a:p>
            <a:r>
              <a:rPr lang="en-US" sz="1600" dirty="0"/>
              <a:t>„</a:t>
            </a:r>
            <a:r>
              <a:rPr lang="en-US" sz="1600" dirty="0" err="1"/>
              <a:t>Pedagogija</a:t>
            </a:r>
            <a:r>
              <a:rPr lang="en-US" sz="1600" dirty="0"/>
              <a:t> ne </a:t>
            </a:r>
            <a:r>
              <a:rPr lang="en-US" sz="1600" dirty="0" err="1"/>
              <a:t>sme</a:t>
            </a:r>
            <a:r>
              <a:rPr lang="en-US" sz="1600" dirty="0"/>
              <a:t> da </a:t>
            </a:r>
            <a:r>
              <a:rPr lang="en-US" sz="1600" dirty="0" err="1"/>
              <a:t>zaboravi</a:t>
            </a:r>
            <a:r>
              <a:rPr lang="en-US" sz="1600" dirty="0"/>
              <a:t> </a:t>
            </a:r>
            <a:r>
              <a:rPr lang="en-US" sz="1600" dirty="0" err="1"/>
              <a:t>decu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smetnjama</a:t>
            </a:r>
            <a:r>
              <a:rPr lang="en-US" sz="1600" dirty="0"/>
              <a:t> u </a:t>
            </a:r>
            <a:r>
              <a:rPr lang="en-US" sz="1600" dirty="0" err="1"/>
              <a:t>razvoju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 </a:t>
            </a:r>
            <a:r>
              <a:rPr lang="en-US" sz="1600" dirty="0" err="1"/>
              <a:t>invaliditetom</a:t>
            </a:r>
            <a:r>
              <a:rPr lang="en-US" sz="1600" dirty="0"/>
              <a:t>!” </a:t>
            </a:r>
          </a:p>
          <a:p>
            <a:endParaRPr lang="sr-Latn-RS" sz="1600" dirty="0"/>
          </a:p>
          <a:p>
            <a:r>
              <a:rPr lang="sr-Latn-RS" sz="1600" dirty="0"/>
              <a:t>Deca sa smetnjama u razvoju I invaliditetom nisu samo u domenu medicine</a:t>
            </a:r>
            <a:r>
              <a:rPr lang="en-US" sz="1600" dirty="0"/>
              <a:t>.</a:t>
            </a:r>
          </a:p>
          <a:p>
            <a:r>
              <a:rPr lang="en-US" sz="1600" dirty="0">
                <a:hlinkClick r:id="rId4"/>
              </a:rPr>
              <a:t>https://porodicnicentar.com/najosnovnije-o-montesori-metodi/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756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7402BC5C-16FE-42A4-B522-CCECFAF08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33344-CB21-4EAB-80A5-7F8E7951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72" y="568345"/>
            <a:ext cx="6755199" cy="1560716"/>
          </a:xfrm>
        </p:spPr>
        <p:txBody>
          <a:bodyPr>
            <a:normAutofit/>
          </a:bodyPr>
          <a:lstStyle/>
          <a:p>
            <a:r>
              <a:rPr lang="sr-Latn-RS"/>
              <a:t>Dva modela pristupa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49539-8978-41B2-BE0D-0AFA9F038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34" y="640078"/>
            <a:ext cx="3167445" cy="2533956"/>
          </a:xfrm>
          <a:prstGeom prst="rect">
            <a:avLst/>
          </a:prstGeom>
        </p:spPr>
      </p:pic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9B71D43D-2047-4E53-8223-AC3EB5E48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9072" y="2176009"/>
            <a:ext cx="67551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56C9468-AC7C-4E47-ABA8-76BBA3686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72" r="6479" b="-2"/>
          <a:stretch/>
        </p:blipFill>
        <p:spPr>
          <a:xfrm>
            <a:off x="1583732" y="3285960"/>
            <a:ext cx="2101848" cy="25339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1DEDE-A568-46FC-8D44-DEC8E1903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072" y="2438399"/>
            <a:ext cx="6755199" cy="3661955"/>
          </a:xfrm>
        </p:spPr>
        <p:txBody>
          <a:bodyPr>
            <a:normAutofit/>
          </a:bodyPr>
          <a:lstStyle/>
          <a:p>
            <a:r>
              <a:rPr lang="sr-Latn-RS"/>
              <a:t>Razlikuju se dva modela shvatanja obrazovanja dece iz osetljivih grupa, a posebno dece sa smetnjama u razvoju invaliditetom.</a:t>
            </a:r>
          </a:p>
          <a:p>
            <a:r>
              <a:rPr lang="sr-Latn-RS"/>
              <a:t> Jedan je </a:t>
            </a:r>
            <a:r>
              <a:rPr lang="sr-Latn-RS" b="1"/>
              <a:t>medicinski model, </a:t>
            </a:r>
            <a:r>
              <a:rPr lang="sr-Latn-RS"/>
              <a:t>a drugi je </a:t>
            </a:r>
            <a:r>
              <a:rPr lang="sr-Latn-RS" b="1"/>
              <a:t>socijalni model</a:t>
            </a:r>
            <a:r>
              <a:rPr lang="sr-Latn-RS"/>
              <a:t>. </a:t>
            </a:r>
          </a:p>
          <a:p>
            <a:r>
              <a:rPr lang="sr-Latn-RS"/>
              <a:t>U okviru modela uočljiva je razlika </a:t>
            </a:r>
            <a:r>
              <a:rPr lang="sr-Latn-RS" b="1"/>
              <a:t>u pristupu</a:t>
            </a:r>
            <a:r>
              <a:rPr lang="sr-Latn-RS"/>
              <a:t> deci sa smetnjama u razvoju, u shvatanju specifičnog procesa obrazovanja i vaspitanja, u tumačenju društvenog konteksta i upotrebi (ne)diskriminatorskog jezika.</a:t>
            </a: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67554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B08CEDC-7935-48EA-9FBC-6C9D8123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771A1-9BAF-41D8-80CF-4F487536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r>
              <a:rPr lang="sr-Latn-RS" dirty="0"/>
              <a:t>Medicinski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D1C6C0-20ED-46DA-BD2B-3044D8E3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544451"/>
            <a:ext cx="6898017" cy="353196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186B74-983F-4656-9AFF-5211535C3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2D4D30-17EE-4506-9E8C-3F56ED7A4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>
            <a:normAutofit/>
          </a:bodyPr>
          <a:lstStyle/>
          <a:p>
            <a:r>
              <a:rPr lang="sr-Latn-RS" dirty="0"/>
              <a:t>Ovaj</a:t>
            </a:r>
            <a:r>
              <a:rPr lang="en-US" dirty="0"/>
              <a:t> model </a:t>
            </a:r>
            <a:r>
              <a:rPr lang="en-US" dirty="0" err="1"/>
              <a:t>shvatanja</a:t>
            </a:r>
            <a:r>
              <a:rPr lang="en-US" dirty="0"/>
              <a:t> </a:t>
            </a:r>
            <a:r>
              <a:rPr lang="en-US" dirty="0" err="1"/>
              <a:t>ometenosti</a:t>
            </a:r>
            <a:r>
              <a:rPr lang="en-US" dirty="0"/>
              <a:t> </a:t>
            </a:r>
            <a:r>
              <a:rPr lang="en-US" dirty="0" err="1"/>
              <a:t>doživljava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apsolutna</a:t>
            </a:r>
            <a:r>
              <a:rPr lang="sr-Latn-RS" dirty="0"/>
              <a:t> </a:t>
            </a:r>
            <a:r>
              <a:rPr lang="en-US" dirty="0" err="1"/>
              <a:t>tragedija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osobu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njenu</a:t>
            </a:r>
            <a:r>
              <a:rPr lang="en-US" dirty="0"/>
              <a:t> </a:t>
            </a:r>
            <a:r>
              <a:rPr lang="en-US" dirty="0" err="1"/>
              <a:t>porodicu</a:t>
            </a:r>
            <a:r>
              <a:rPr lang="en-US" dirty="0"/>
              <a:t> </a:t>
            </a:r>
            <a:r>
              <a:rPr lang="en-US" dirty="0" err="1"/>
              <a:t>ograničava</a:t>
            </a:r>
            <a:r>
              <a:rPr lang="en-US" dirty="0"/>
              <a:t> u </a:t>
            </a:r>
            <a:r>
              <a:rPr lang="en-US" dirty="0" err="1"/>
              <a:t>društvenom</a:t>
            </a:r>
            <a:r>
              <a:rPr lang="en-US" dirty="0"/>
              <a:t> </a:t>
            </a:r>
            <a:r>
              <a:rPr lang="en-US" dirty="0" err="1"/>
              <a:t>životu</a:t>
            </a:r>
            <a:r>
              <a:rPr lang="en-US" dirty="0"/>
              <a:t>.</a:t>
            </a:r>
          </a:p>
          <a:p>
            <a:r>
              <a:rPr lang="en-US" dirty="0" err="1"/>
              <a:t>Kod</a:t>
            </a:r>
            <a:r>
              <a:rPr lang="en-US" dirty="0"/>
              <a:t> tog </a:t>
            </a:r>
            <a:r>
              <a:rPr lang="en-US" dirty="0" err="1"/>
              <a:t>modela</a:t>
            </a:r>
            <a:r>
              <a:rPr lang="en-US" dirty="0"/>
              <a:t> </a:t>
            </a:r>
            <a:r>
              <a:rPr lang="en-US" dirty="0" err="1"/>
              <a:t>dijagnoza</a:t>
            </a:r>
            <a:r>
              <a:rPr lang="en-US" dirty="0"/>
              <a:t> je ta od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polazi</a:t>
            </a:r>
            <a:r>
              <a:rPr lang="sr-Latn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92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0D243A-988E-4439-917C-36E03A8D9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747C4-7B49-4668-A50E-E554F159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697" y="1508760"/>
            <a:ext cx="3229574" cy="1691640"/>
          </a:xfrm>
        </p:spPr>
        <p:txBody>
          <a:bodyPr anchor="b">
            <a:normAutofit/>
          </a:bodyPr>
          <a:lstStyle/>
          <a:p>
            <a:r>
              <a:rPr lang="sr-Latn-RS" sz="3400"/>
              <a:t>Socijalni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A52EC3-C927-4681-A5CF-3A64EB97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6" y="880605"/>
            <a:ext cx="7352692" cy="497486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3FF799-C7C4-4596-BEFB-EBC10941D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697" y="3200400"/>
            <a:ext cx="3229574" cy="2899954"/>
          </a:xfrm>
        </p:spPr>
        <p:txBody>
          <a:bodyPr>
            <a:normAutofit/>
          </a:bodyPr>
          <a:lstStyle/>
          <a:p>
            <a:r>
              <a:rPr lang="en-US" sz="1600" dirty="0" err="1"/>
              <a:t>Holistički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 u </a:t>
            </a:r>
            <a:r>
              <a:rPr lang="en-US" sz="1600" dirty="0" err="1"/>
              <a:t>obrazovanju</a:t>
            </a:r>
            <a:r>
              <a:rPr lang="en-US" sz="1600" dirty="0"/>
              <a:t> je </a:t>
            </a:r>
            <a:r>
              <a:rPr lang="en-US" sz="1600" dirty="0" err="1"/>
              <a:t>odlika</a:t>
            </a:r>
            <a:r>
              <a:rPr lang="sr-Latn-RS" sz="1600" dirty="0"/>
              <a:t> </a:t>
            </a:r>
            <a:r>
              <a:rPr lang="en-US" sz="1600" dirty="0" err="1"/>
              <a:t>nove</a:t>
            </a:r>
            <a:r>
              <a:rPr lang="en-US" sz="1600" dirty="0"/>
              <a:t> </a:t>
            </a:r>
            <a:r>
              <a:rPr lang="en-US" sz="1600" dirty="0" err="1"/>
              <a:t>naučne</a:t>
            </a:r>
            <a:r>
              <a:rPr lang="en-US" sz="1600" dirty="0"/>
              <a:t> </a:t>
            </a:r>
            <a:r>
              <a:rPr lang="en-US" sz="1600" dirty="0" err="1"/>
              <a:t>paradigme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kojoj</a:t>
            </a:r>
            <a:r>
              <a:rPr lang="en-US" sz="1600" dirty="0"/>
              <a:t> se </a:t>
            </a:r>
            <a:r>
              <a:rPr lang="en-US" sz="1600" dirty="0" err="1"/>
              <a:t>temelji</a:t>
            </a:r>
            <a:r>
              <a:rPr lang="en-US" sz="1600" dirty="0"/>
              <a:t> </a:t>
            </a:r>
            <a:r>
              <a:rPr lang="en-US" sz="1600" dirty="0" err="1"/>
              <a:t>inkluzivno</a:t>
            </a:r>
            <a:r>
              <a:rPr lang="en-US" sz="1600" dirty="0"/>
              <a:t> </a:t>
            </a:r>
            <a:r>
              <a:rPr lang="en-US" sz="1600" dirty="0" err="1"/>
              <a:t>obrazovanje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Razvoj</a:t>
            </a:r>
            <a:r>
              <a:rPr lang="en-US" sz="1600" dirty="0"/>
              <a:t> </a:t>
            </a:r>
            <a:r>
              <a:rPr lang="en-US" sz="1600" dirty="0" err="1"/>
              <a:t>obrazovanja</a:t>
            </a:r>
            <a:r>
              <a:rPr lang="en-US" sz="1600" dirty="0"/>
              <a:t> je </a:t>
            </a:r>
            <a:r>
              <a:rPr lang="en-US" sz="1600" dirty="0" err="1"/>
              <a:t>usmeren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otklanjanje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smanjivanje</a:t>
            </a:r>
            <a:r>
              <a:rPr lang="en-US" sz="1600" dirty="0"/>
              <a:t> </a:t>
            </a:r>
            <a:r>
              <a:rPr lang="en-US" sz="1600" dirty="0" err="1"/>
              <a:t>prepreka</a:t>
            </a:r>
            <a:r>
              <a:rPr lang="sr-Latn-RS" sz="1600" dirty="0"/>
              <a:t> </a:t>
            </a:r>
            <a:r>
              <a:rPr lang="en-US" sz="1600" dirty="0"/>
              <a:t>u </a:t>
            </a:r>
            <a:r>
              <a:rPr lang="en-US" sz="1600" dirty="0" err="1"/>
              <a:t>procesu</a:t>
            </a:r>
            <a:r>
              <a:rPr lang="en-US" sz="1600" dirty="0"/>
              <a:t> </a:t>
            </a:r>
            <a:r>
              <a:rPr lang="en-US" sz="1600" dirty="0" err="1"/>
              <a:t>učenja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422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08CEDC-7935-48EA-9FBC-6C9D8123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25B6D-617F-41C6-AC1C-0435E34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2528" y="568345"/>
            <a:ext cx="3851743" cy="1560716"/>
          </a:xfrm>
        </p:spPr>
        <p:txBody>
          <a:bodyPr>
            <a:normAutofit/>
          </a:bodyPr>
          <a:lstStyle/>
          <a:p>
            <a:r>
              <a:rPr lang="sr-Latn-RS" sz="4100"/>
              <a:t>Zašto socijalni model?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2B159-FB5E-4237-9B7F-05CB7B982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656" y="640081"/>
            <a:ext cx="5340702" cy="534070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186B74-983F-4656-9AFF-5211535C3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2528" y="2176009"/>
            <a:ext cx="385174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F9C9E-B248-497A-B46A-FD393E721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2528" y="2438399"/>
            <a:ext cx="3851743" cy="36619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1000"/>
              </a:lnSpc>
            </a:pPr>
            <a:r>
              <a:rPr lang="sr-Latn-RS" sz="1900" dirty="0"/>
              <a:t>Vaspitni obrazovni sistem i vaspitanje i obrazovanje  koje doprinosi celokupnom razvoju svakog deteta, </a:t>
            </a:r>
            <a:r>
              <a:rPr lang="sr-Latn-RS" sz="1900" dirty="0" err="1"/>
              <a:t>pripremajući</a:t>
            </a:r>
            <a:r>
              <a:rPr lang="sr-Latn-RS" sz="1900" dirty="0"/>
              <a:t> ih za </a:t>
            </a:r>
            <a:r>
              <a:rPr lang="sr-Latn-RS" sz="1900" b="1" dirty="0"/>
              <a:t>stvaran život u svom prirodnom okruženju, </a:t>
            </a:r>
            <a:r>
              <a:rPr lang="sr-Latn-RS" sz="1900" dirty="0"/>
              <a:t>najbolji je način borbe protiv diskriminacije i nasilja u cilju zaštite ljudskih prava deteta.</a:t>
            </a:r>
          </a:p>
          <a:p>
            <a:pPr>
              <a:lnSpc>
                <a:spcPct val="101000"/>
              </a:lnSpc>
            </a:pPr>
            <a:r>
              <a:rPr lang="sr-Latn-RS" sz="1900" dirty="0"/>
              <a:t>Socijalni modle podrazumeva razvoj tolerantnog društva, prihvatajuće zajednice.</a:t>
            </a:r>
          </a:p>
          <a:p>
            <a:pPr>
              <a:lnSpc>
                <a:spcPct val="101000"/>
              </a:lnSpc>
            </a:pPr>
            <a:r>
              <a:rPr lang="sr-Latn-RS" sz="1900" b="1" dirty="0" err="1"/>
              <a:t>Inkluzivno</a:t>
            </a:r>
            <a:r>
              <a:rPr lang="sr-Latn-RS" sz="1900" b="1" dirty="0"/>
              <a:t> obrazovanje sa temelji na socijalnom modelu pristupa.</a:t>
            </a:r>
          </a:p>
        </p:txBody>
      </p:sp>
    </p:spTree>
    <p:extLst>
      <p:ext uri="{BB962C8B-B14F-4D97-AF65-F5344CB8AC3E}">
        <p14:creationId xmlns:p14="http://schemas.microsoft.com/office/powerpoint/2010/main" val="31522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0F3B-A05F-45BC-90D5-10E1BF66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</p:spPr>
        <p:txBody>
          <a:bodyPr>
            <a:normAutofit/>
          </a:bodyPr>
          <a:lstStyle/>
          <a:p>
            <a:r>
              <a:rPr lang="en-US" dirty="0" err="1"/>
              <a:t>Promislite</a:t>
            </a:r>
            <a:endParaRPr lang="sr-Latn-R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A16680-8D47-49E0-B2AC-38994238D5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479028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9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04661E0A-D985-4931-BBAF-B73C8B986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2473F-9428-4911-BA22-8959AE87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404" y="1159657"/>
            <a:ext cx="9676673" cy="969404"/>
          </a:xfrm>
        </p:spPr>
        <p:txBody>
          <a:bodyPr anchor="ctr">
            <a:normAutofit/>
          </a:bodyPr>
          <a:lstStyle/>
          <a:p>
            <a:pPr algn="ctr"/>
            <a:r>
              <a:rPr lang="sv-SE" sz="3100"/>
              <a:t>Primer opisa deteta po medicinskom modelu</a:t>
            </a:r>
            <a:r>
              <a:rPr lang="sr-Latn-RS" sz="3100"/>
              <a:t> (deo)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26C8-7841-437A-8E28-BBDD5377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404" y="2561533"/>
            <a:ext cx="9676673" cy="3136810"/>
          </a:xfrm>
        </p:spPr>
        <p:txBody>
          <a:bodyPr anchor="ctr">
            <a:normAutofit/>
          </a:bodyPr>
          <a:lstStyle/>
          <a:p>
            <a:pPr>
              <a:lnSpc>
                <a:spcPct val="101000"/>
              </a:lnSpc>
            </a:pPr>
            <a:r>
              <a:rPr lang="sr-Latn-RS" dirty="0"/>
              <a:t>Dete je pacijent u našoj ustanovi od 2015. godine zbog usporenog </a:t>
            </a:r>
            <a:r>
              <a:rPr lang="sr-Latn-RS" dirty="0" err="1"/>
              <a:t>psihomotornog</a:t>
            </a:r>
            <a:r>
              <a:rPr lang="sr-Latn-RS" dirty="0"/>
              <a:t> razvoja. Završilo je prvi razred redovne osnovne škole. Po rečima roditelja, uključivanje u redovno obrazovanje je pokazalo pozitivne efekte u svim domenima razvoja.</a:t>
            </a:r>
            <a:endParaRPr lang="sr-Latn-RS"/>
          </a:p>
          <a:p>
            <a:pPr>
              <a:lnSpc>
                <a:spcPct val="101000"/>
              </a:lnSpc>
            </a:pPr>
            <a:r>
              <a:rPr lang="sr-Latn-RS" dirty="0"/>
              <a:t>Psihološki nalaz: Obavljeno je psihološko testiranje </a:t>
            </a:r>
            <a:r>
              <a:rPr lang="sr-Latn-RS" dirty="0" err="1"/>
              <a:t>Brunet</a:t>
            </a:r>
            <a:r>
              <a:rPr lang="sr-Latn-RS" dirty="0"/>
              <a:t>–</a:t>
            </a:r>
            <a:r>
              <a:rPr lang="sr-Latn-RS" dirty="0" err="1"/>
              <a:t>Lezine</a:t>
            </a:r>
            <a:r>
              <a:rPr lang="sr-Latn-RS" dirty="0"/>
              <a:t> razvojnom skalom na kojoj u uzrastu od 8 g., 3 m. i 19 d. postignuće odgovara uzrastu od 4 g., 1 m., 21 d. IR = 50. Rezultat na testu je na granici umerene i lake mentalne </a:t>
            </a:r>
            <a:r>
              <a:rPr lang="sr-Latn-RS" dirty="0" err="1"/>
              <a:t>ometenosti</a:t>
            </a:r>
            <a:r>
              <a:rPr lang="sr-Latn-RS" dirty="0"/>
              <a:t>. Zaostajanje u razvoju je najviše izraženo na planu ekspresivnog govora i fine </a:t>
            </a:r>
            <a:r>
              <a:rPr lang="sr-Latn-RS" dirty="0" err="1"/>
              <a:t>praksije</a:t>
            </a:r>
            <a:r>
              <a:rPr lang="sr-Latn-RS" dirty="0"/>
              <a:t>. Utisak je da su realne sposobnosti deteta nešto više nego one pokazane u test-situaciji.</a:t>
            </a:r>
            <a:endParaRPr lang="sr-Latn-RS"/>
          </a:p>
          <a:p>
            <a:pPr>
              <a:lnSpc>
                <a:spcPct val="101000"/>
              </a:lnSpc>
            </a:pPr>
            <a:r>
              <a:rPr lang="sr-Latn-RS" dirty="0"/>
              <a:t>…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2736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04661E0A-D985-4931-BBAF-B73C8B986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78C8-5543-467E-BC49-569994B1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404" y="1159657"/>
            <a:ext cx="9676673" cy="969404"/>
          </a:xfrm>
        </p:spPr>
        <p:txBody>
          <a:bodyPr anchor="ctr">
            <a:normAutofit/>
          </a:bodyPr>
          <a:lstStyle/>
          <a:p>
            <a:pPr algn="ctr"/>
            <a:r>
              <a:rPr lang="sr-Latn-RS" sz="3300"/>
              <a:t>Primer opisa deteta po socijalnom modelu (deo)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79DFE-3D5D-4990-8F49-9A35EF765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404" y="2561533"/>
            <a:ext cx="9676673" cy="3136810"/>
          </a:xfrm>
        </p:spPr>
        <p:txBody>
          <a:bodyPr anchor="ctr">
            <a:normAutofit/>
          </a:bodyPr>
          <a:lstStyle/>
          <a:p>
            <a:pPr>
              <a:lnSpc>
                <a:spcPct val="101000"/>
              </a:lnSpc>
            </a:pPr>
            <a:r>
              <a:rPr lang="sr-Latn-RS" sz="1700"/>
              <a:t>Devojčica ima osam i po godina i pohađa drugi razred redovne osnovne škole. Živi sa roditeljima i mlađim bratom…Voli da bude uključena u porodični život, traži da posećuje prijatelje i rodbinu i voli da u kuću dolaze gosti…Ulicom se kreće uz pratnju odraslih…Po rečima učiteljice, uključuje se u sve aktivnosti, poštuje sva školska pravila, i to čini bolje no mnogi vršnjaci…</a:t>
            </a:r>
            <a:r>
              <a:rPr lang="pl-PL" sz="1700"/>
              <a:t>Pojedina deca iz odeljenja je pozivaju na rođendane, na koje ide i učestvuje u igrama. Za predmete srpski jezik i matematika potrebno veće prilagođavanje sadržaja i načina podučavanja. Prepoznaje i imenuje nekoliko slova. Na časovima sluša kada učiteljica čita priče. Broji do 10, zna da prepiše brojeve do 9, a sama piše 1, 2 i 3. .. Najviše voli da crta kuću i porodicu i omiljene junake iz crtanog filma... Kod kuće takođe veoma voli da boji, crta i piše slova. Voli da gleda crtane fi lmove i da se uključuje u svakodnevne kućne poslove, na primer čišćenje ili kuvanje.</a:t>
            </a:r>
            <a:endParaRPr lang="sr-Latn-RS" sz="1700"/>
          </a:p>
        </p:txBody>
      </p:sp>
    </p:spTree>
    <p:extLst>
      <p:ext uri="{BB962C8B-B14F-4D97-AF65-F5344CB8AC3E}">
        <p14:creationId xmlns:p14="http://schemas.microsoft.com/office/powerpoint/2010/main" val="888348717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433</TotalTime>
  <Words>753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Century Schoolbook</vt:lpstr>
      <vt:lpstr>Corbel</vt:lpstr>
      <vt:lpstr>Feathered</vt:lpstr>
      <vt:lpstr>Medicinski i socijalni model obrazovanja „drugačije“dece</vt:lpstr>
      <vt:lpstr>Još je Maria Montessori rekla</vt:lpstr>
      <vt:lpstr>Dva modela pristupa</vt:lpstr>
      <vt:lpstr>Medicinski model</vt:lpstr>
      <vt:lpstr>Socijalni model</vt:lpstr>
      <vt:lpstr>Zašto socijalni model?</vt:lpstr>
      <vt:lpstr>Promislite</vt:lpstr>
      <vt:lpstr>Primer opisa deteta po medicinskom modelu (deo)</vt:lpstr>
      <vt:lpstr>Primer opisa deteta po socijalnom modelu (deo)</vt:lpstr>
      <vt:lpstr>Zaključak</vt:lpstr>
      <vt:lpstr>Literatura</vt:lpstr>
      <vt:lpstr>Preporuka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Medicinski i socijalni model obrazovanja „drugačije“dece</dc:title>
  <dc:creator>Korisnik</dc:creator>
  <cp:lastModifiedBy>Korisnik</cp:lastModifiedBy>
  <cp:revision>3</cp:revision>
  <dcterms:created xsi:type="dcterms:W3CDTF">2021-11-14T10:16:56Z</dcterms:created>
  <dcterms:modified xsi:type="dcterms:W3CDTF">2021-11-14T17:33:41Z</dcterms:modified>
</cp:coreProperties>
</file>